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7" r:id="rId1"/>
  </p:sldMasterIdLst>
  <p:notesMasterIdLst>
    <p:notesMasterId r:id="rId17"/>
  </p:notesMasterIdLst>
  <p:sldIdLst>
    <p:sldId id="273" r:id="rId2"/>
    <p:sldId id="313" r:id="rId3"/>
    <p:sldId id="274" r:id="rId4"/>
    <p:sldId id="311" r:id="rId5"/>
    <p:sldId id="309" r:id="rId6"/>
    <p:sldId id="285" r:id="rId7"/>
    <p:sldId id="286" r:id="rId8"/>
    <p:sldId id="289" r:id="rId9"/>
    <p:sldId id="288" r:id="rId10"/>
    <p:sldId id="294" r:id="rId11"/>
    <p:sldId id="296" r:id="rId12"/>
    <p:sldId id="314" r:id="rId13"/>
    <p:sldId id="315" r:id="rId14"/>
    <p:sldId id="316" r:id="rId15"/>
    <p:sldId id="30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3300"/>
    <a:srgbClr val="0033CC"/>
    <a:srgbClr val="00330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190" autoAdjust="0"/>
    <p:restoredTop sz="94660"/>
  </p:normalViewPr>
  <p:slideViewPr>
    <p:cSldViewPr>
      <p:cViewPr>
        <p:scale>
          <a:sx n="97" d="100"/>
          <a:sy n="97" d="100"/>
        </p:scale>
        <p:origin x="-114" y="-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4A46DC-C176-4912-B8D7-DAE5A9A11248}" type="datetimeFigureOut">
              <a:rPr lang="ru-RU" smtClean="0"/>
              <a:pPr/>
              <a:t>28.10.2025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D0B1B3-3977-4DFF-874C-B7AB1B4835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58354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58927B6-C590-4349-9C37-DD867EC8D0E9}" type="slidenum">
              <a:rPr lang="ru-RU">
                <a:latin typeface="Arial" pitchFamily="34" charset="0"/>
              </a:rPr>
              <a:pPr/>
              <a:t>1</a:t>
            </a:fld>
            <a:endParaRPr lang="ru-RU">
              <a:latin typeface="Arial" pitchFamily="34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58927B6-C590-4349-9C37-DD867EC8D0E9}" type="slidenum">
              <a:rPr lang="ru-RU">
                <a:latin typeface="Arial" pitchFamily="34" charset="0"/>
              </a:rPr>
              <a:pPr/>
              <a:t>3</a:t>
            </a:fld>
            <a:endParaRPr lang="ru-RU">
              <a:latin typeface="Arial" pitchFamily="34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58927B6-C590-4349-9C37-DD867EC8D0E9}" type="slidenum">
              <a:rPr lang="ru-RU">
                <a:latin typeface="Arial" pitchFamily="34" charset="0"/>
              </a:rPr>
              <a:pPr/>
              <a:t>6</a:t>
            </a:fld>
            <a:endParaRPr lang="ru-RU">
              <a:latin typeface="Arial" pitchFamily="34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58927B6-C590-4349-9C37-DD867EC8D0E9}" type="slidenum">
              <a:rPr lang="ru-RU">
                <a:latin typeface="Arial" pitchFamily="34" charset="0"/>
              </a:rPr>
              <a:pPr/>
              <a:t>7</a:t>
            </a:fld>
            <a:endParaRPr lang="ru-RU">
              <a:latin typeface="Arial" pitchFamily="34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58927B6-C590-4349-9C37-DD867EC8D0E9}" type="slidenum">
              <a:rPr lang="ru-RU">
                <a:latin typeface="Arial" pitchFamily="34" charset="0"/>
              </a:rPr>
              <a:pPr/>
              <a:t>8</a:t>
            </a:fld>
            <a:endParaRPr lang="ru-RU">
              <a:latin typeface="Arial" pitchFamily="34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58927B6-C590-4349-9C37-DD867EC8D0E9}" type="slidenum">
              <a:rPr lang="ru-RU">
                <a:latin typeface="Arial" pitchFamily="34" charset="0"/>
              </a:rPr>
              <a:pPr/>
              <a:t>9</a:t>
            </a:fld>
            <a:endParaRPr lang="ru-RU">
              <a:latin typeface="Arial" pitchFamily="34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58927B6-C590-4349-9C37-DD867EC8D0E9}" type="slidenum">
              <a:rPr lang="ru-RU">
                <a:latin typeface="Arial" pitchFamily="34" charset="0"/>
              </a:rPr>
              <a:pPr/>
              <a:t>10</a:t>
            </a:fld>
            <a:endParaRPr lang="ru-RU">
              <a:latin typeface="Arial" pitchFamily="34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58927B6-C590-4349-9C37-DD867EC8D0E9}" type="slidenum">
              <a:rPr lang="ru-RU">
                <a:latin typeface="Arial" pitchFamily="34" charset="0"/>
              </a:rPr>
              <a:pPr/>
              <a:t>11</a:t>
            </a:fld>
            <a:endParaRPr lang="ru-RU">
              <a:latin typeface="Arial" pitchFamily="34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75E666-4F3C-47CE-ABB8-07BD53D31469}" type="datetimeFigureOut">
              <a:rPr lang="ru-RU" smtClean="0"/>
              <a:pPr/>
              <a:t>28.10.2025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F706410A-5EDD-41BC-B742-CCECF9223AA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75E666-4F3C-47CE-ABB8-07BD53D31469}" type="datetimeFigureOut">
              <a:rPr lang="ru-RU" smtClean="0"/>
              <a:pPr/>
              <a:t>28.10.2025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6410A-5EDD-41BC-B742-CCECF9223A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F706410A-5EDD-41BC-B742-CCECF9223AA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75E666-4F3C-47CE-ABB8-07BD53D31469}" type="datetimeFigureOut">
              <a:rPr lang="ru-RU" smtClean="0"/>
              <a:pPr/>
              <a:t>28.10.2025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75E666-4F3C-47CE-ABB8-07BD53D31469}" type="datetimeFigureOut">
              <a:rPr lang="ru-RU" smtClean="0"/>
              <a:pPr/>
              <a:t>28.10.2025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F706410A-5EDD-41BC-B742-CCECF9223AA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75E666-4F3C-47CE-ABB8-07BD53D31469}" type="datetimeFigureOut">
              <a:rPr lang="ru-RU" smtClean="0"/>
              <a:pPr/>
              <a:t>28.10.2025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F706410A-5EDD-41BC-B742-CCECF9223AA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5175E666-4F3C-47CE-ABB8-07BD53D31469}" type="datetimeFigureOut">
              <a:rPr lang="ru-RU" smtClean="0"/>
              <a:pPr/>
              <a:t>28.10.2025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6410A-5EDD-41BC-B742-CCECF9223AA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75E666-4F3C-47CE-ABB8-07BD53D31469}" type="datetimeFigureOut">
              <a:rPr lang="ru-RU" smtClean="0"/>
              <a:pPr/>
              <a:t>28.10.2025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F706410A-5EDD-41BC-B742-CCECF9223AA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75E666-4F3C-47CE-ABB8-07BD53D31469}" type="datetimeFigureOut">
              <a:rPr lang="ru-RU" smtClean="0"/>
              <a:pPr/>
              <a:t>28.10.2025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F706410A-5EDD-41BC-B742-CCECF9223A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75E666-4F3C-47CE-ABB8-07BD53D31469}" type="datetimeFigureOut">
              <a:rPr lang="ru-RU" smtClean="0"/>
              <a:pPr/>
              <a:t>28.10.2025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706410A-5EDD-41BC-B742-CCECF9223A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F706410A-5EDD-41BC-B742-CCECF9223AA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75E666-4F3C-47CE-ABB8-07BD53D31469}" type="datetimeFigureOut">
              <a:rPr lang="ru-RU" smtClean="0"/>
              <a:pPr/>
              <a:t>28.10.2025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F706410A-5EDD-41BC-B742-CCECF9223AA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5175E666-4F3C-47CE-ABB8-07BD53D31469}" type="datetimeFigureOut">
              <a:rPr lang="ru-RU" smtClean="0"/>
              <a:pPr/>
              <a:t>28.10.2025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5175E666-4F3C-47CE-ABB8-07BD53D31469}" type="datetimeFigureOut">
              <a:rPr lang="ru-RU" smtClean="0"/>
              <a:pPr/>
              <a:t>28.10.2025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F706410A-5EDD-41BC-B742-CCECF9223AA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8" r:id="rId1"/>
    <p:sldLayoutId id="2147483799" r:id="rId2"/>
    <p:sldLayoutId id="2147483800" r:id="rId3"/>
    <p:sldLayoutId id="2147483801" r:id="rId4"/>
    <p:sldLayoutId id="2147483802" r:id="rId5"/>
    <p:sldLayoutId id="2147483803" r:id="rId6"/>
    <p:sldLayoutId id="2147483804" r:id="rId7"/>
    <p:sldLayoutId id="2147483805" r:id="rId8"/>
    <p:sldLayoutId id="2147483806" r:id="rId9"/>
    <p:sldLayoutId id="2147483807" r:id="rId10"/>
    <p:sldLayoutId id="2147483808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watch?v=p0h9wgoua22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7" name="Rectangle 3"/>
          <p:cNvSpPr>
            <a:spLocks noGrp="1" noChangeArrowheads="1"/>
          </p:cNvSpPr>
          <p:nvPr>
            <p:ph type="title"/>
          </p:nvPr>
        </p:nvSpPr>
        <p:spPr>
          <a:xfrm>
            <a:off x="251520" y="1412776"/>
            <a:ext cx="8712968" cy="1584176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5348" name="Rectangle 4"/>
          <p:cNvSpPr>
            <a:spLocks noGrp="1" noChangeArrowheads="1"/>
          </p:cNvSpPr>
          <p:nvPr>
            <p:ph sz="quarter" idx="1"/>
          </p:nvPr>
        </p:nvSpPr>
        <p:spPr>
          <a:xfrm>
            <a:off x="1619250" y="2314575"/>
            <a:ext cx="7524750" cy="3600450"/>
          </a:xfrm>
        </p:spPr>
        <p:txBody>
          <a:bodyPr/>
          <a:lstStyle/>
          <a:p>
            <a:pPr marL="609600" indent="-166688" eaLnBrk="1" hangingPunct="1">
              <a:buFont typeface="Wingdings" pitchFamily="2" charset="2"/>
              <a:buNone/>
              <a:defRPr/>
            </a:pPr>
            <a:r>
              <a:rPr lang="en-US" sz="5400" dirty="0">
                <a:solidFill>
                  <a:srgbClr val="000066"/>
                </a:solidFill>
              </a:rPr>
              <a:t> </a:t>
            </a:r>
            <a:endParaRPr lang="ru-RU" sz="5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1412776"/>
            <a:ext cx="636651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  <a:p>
            <a:pPr algn="ctr"/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  <a:p>
            <a:pPr algn="ctr"/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  <a:p>
            <a:pPr algn="ctr"/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428860" y="4714884"/>
            <a:ext cx="5715024" cy="3693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dirty="0">
              <a:ln w="11430"/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35896" y="3841791"/>
            <a:ext cx="507950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МОАУ «СОШ №79»</a:t>
            </a:r>
          </a:p>
          <a:p>
            <a:pPr algn="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г. Оренбурга</a:t>
            </a:r>
          </a:p>
          <a:p>
            <a:pPr algn="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7" name="Прямоугольник 5"/>
          <p:cNvSpPr>
            <a:spLocks noChangeArrowheads="1"/>
          </p:cNvSpPr>
          <p:nvPr/>
        </p:nvSpPr>
        <p:spPr bwMode="auto">
          <a:xfrm>
            <a:off x="1187624" y="5903893"/>
            <a:ext cx="695626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baseline="0" dirty="0" smtClean="0">
                <a:latin typeface="Times New Roman" pitchFamily="18" charset="0"/>
                <a:cs typeface="Times New Roman" pitchFamily="18" charset="0"/>
              </a:rPr>
              <a:t>2025</a:t>
            </a: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99592" y="1556792"/>
            <a:ext cx="799288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Методический тренажер «Использование современных технологий и методов обучения, приемов педагогической техники на учебном занятии»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251520" y="184667"/>
            <a:ext cx="889248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lang="ru-RU" sz="2800" b="1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Построения проекта выхода из затруднения</a:t>
            </a:r>
          </a:p>
        </p:txBody>
      </p:sp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179512" y="1156103"/>
            <a:ext cx="8964488" cy="187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C00000"/>
                </a:solidFill>
              </a:rPr>
              <a:t>Основной целью</a:t>
            </a:r>
            <a:r>
              <a:rPr lang="ru-RU" sz="2400" dirty="0"/>
              <a:t> этапа построения проекта выхода из затруднения является постановка целей учебной деятельности и на этой основе – выбор способа и средств их реализации.</a:t>
            </a:r>
            <a:br>
              <a:rPr lang="ru-RU" sz="2400" dirty="0"/>
            </a:br>
            <a:endParaRPr kumimoji="0" lang="ru-RU" sz="2000" b="1" i="0" u="none" strike="noStrike" cap="none" normalizeH="0" baseline="0" dirty="0">
              <a:ln>
                <a:noFill/>
              </a:ln>
              <a:solidFill>
                <a:srgbClr val="0033CC"/>
              </a:solidFill>
              <a:effectLst/>
              <a:latin typeface="+mj-lt"/>
              <a:cs typeface="Arial" pitchFamily="34" charset="0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195736" y="3861048"/>
            <a:ext cx="3960440" cy="25922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179512" y="-363496"/>
            <a:ext cx="8964488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Реализации </a:t>
            </a:r>
            <a:r>
              <a:rPr lang="ru-RU" sz="40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построенного проекта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0" lang="ru-RU" sz="2800" b="1" i="0" u="sng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anose="02020603050405020304" pitchFamily="18" charset="0"/>
              <a:ea typeface="Calibri" pitchFamily="34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800" b="1" u="sng" dirty="0">
              <a:solidFill>
                <a:srgbClr val="C00000"/>
              </a:solidFill>
              <a:latin typeface="Times New Roman" panose="02020603050405020304" pitchFamily="18" charset="0"/>
              <a:ea typeface="Calibri" pitchFamily="34" charset="0"/>
              <a:cs typeface="Times New Roman" pitchFamily="18" charset="0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>
                <a:solidFill>
                  <a:srgbClr val="C00000"/>
                </a:solidFill>
              </a:rPr>
              <a:t>Основной целью</a:t>
            </a:r>
            <a:r>
              <a:rPr lang="ru-RU" sz="2800" dirty="0"/>
              <a:t> этапа реализации построенного проекта является построение учащимися нового способа действий и формирование умений его применять как при решении задачи, вызвавшей затруднение, так и при решении задач такого класса или типа вообще.</a:t>
            </a:r>
            <a:br>
              <a:rPr lang="ru-RU" sz="2800" dirty="0"/>
            </a:br>
            <a:endParaRPr kumimoji="0" lang="ru-RU" sz="2800" b="1" i="0" u="none" strike="noStrike" cap="none" normalizeH="0" baseline="0" dirty="0">
              <a:ln>
                <a:noFill/>
              </a:ln>
              <a:solidFill>
                <a:srgbClr val="0033CC"/>
              </a:solidFill>
              <a:effectLst/>
              <a:latin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4E9222D-02B3-A903-2BB5-A464C68F9208}"/>
              </a:ext>
            </a:extLst>
          </p:cNvPr>
          <p:cNvSpPr txBox="1"/>
          <p:nvPr/>
        </p:nvSpPr>
        <p:spPr>
          <a:xfrm>
            <a:off x="395536" y="2500306"/>
            <a:ext cx="86056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 smtClean="0">
                <a:solidFill>
                  <a:srgbClr val="0033CC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                            </a:t>
            </a:r>
            <a:endParaRPr lang="ru-RU" sz="2400" b="1" dirty="0">
              <a:solidFill>
                <a:srgbClr val="0033CC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2305" y="4494219"/>
            <a:ext cx="2792082" cy="169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ru-RU" sz="2800" b="1" dirty="0">
                <a:solidFill>
                  <a:srgbClr val="0033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Первичное закрепления с проговариванием во внешней речи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rgbClr val="C00000"/>
                </a:solidFill>
              </a:rPr>
              <a:t>Цель:</a:t>
            </a:r>
            <a:r>
              <a:rPr lang="ru-RU" dirty="0"/>
              <a:t> этапа </a:t>
            </a:r>
            <a:r>
              <a:rPr lang="ru-RU" dirty="0" smtClean="0"/>
              <a:t>первичное  закрепление </a:t>
            </a:r>
            <a:r>
              <a:rPr lang="ru-RU" dirty="0"/>
              <a:t>с проговариванием во внешней речи является усвоение учащимися нового способа действия при решении типовых задач.</a:t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A5AC492F-2835-2C1D-DD41-BC2BBE6169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4075" y="5072074"/>
            <a:ext cx="1541312" cy="1557326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4003" y="3933056"/>
            <a:ext cx="4456113" cy="206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60641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404664"/>
            <a:ext cx="8534400" cy="1872208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ru-RU" sz="3600" b="1" dirty="0" smtClean="0">
                <a:solidFill>
                  <a:srgbClr val="0033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3600" b="1" dirty="0" smtClean="0">
                <a:solidFill>
                  <a:srgbClr val="0033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rgbClr val="0033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rgbClr val="0033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rgbClr val="0033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Самостоятельная </a:t>
            </a:r>
            <a:r>
              <a:rPr lang="ru-RU" sz="3600" b="1" dirty="0">
                <a:solidFill>
                  <a:srgbClr val="0033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работа с </a:t>
            </a:r>
            <a:r>
              <a:rPr lang="ru-RU" sz="3600" b="1" dirty="0" smtClean="0">
                <a:solidFill>
                  <a:srgbClr val="0033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3600" b="1" dirty="0" smtClean="0">
                <a:solidFill>
                  <a:srgbClr val="0033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rgbClr val="0033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самопроверкой </a:t>
            </a:r>
            <a:r>
              <a:rPr lang="ru-RU" sz="3600" b="1" dirty="0">
                <a:solidFill>
                  <a:srgbClr val="0033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 эталону</a:t>
            </a:r>
            <a:br>
              <a:rPr lang="ru-RU" sz="3600" b="1" dirty="0">
                <a:solidFill>
                  <a:srgbClr val="0033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sz="6000" dirty="0">
              <a:solidFill>
                <a:srgbClr val="0033CC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rgbClr val="C00000"/>
                </a:solidFill>
              </a:rPr>
              <a:t>Цель:</a:t>
            </a:r>
            <a:r>
              <a:rPr lang="ru-RU" dirty="0">
                <a:solidFill>
                  <a:srgbClr val="C00000"/>
                </a:solidFill>
              </a:rPr>
              <a:t> </a:t>
            </a:r>
            <a:r>
              <a:rPr lang="ru-RU" dirty="0" smtClean="0"/>
              <a:t>самостоятельная работа </a:t>
            </a:r>
            <a:r>
              <a:rPr lang="ru-RU" dirty="0"/>
              <a:t>с самопроверкой по эталону является </a:t>
            </a:r>
            <a:r>
              <a:rPr lang="ru-RU" dirty="0" err="1"/>
              <a:t>интериоризация</a:t>
            </a:r>
            <a:r>
              <a:rPr lang="ru-RU" dirty="0"/>
              <a:t> (переход извне внутрь) нового способа действия и исполнительская рефлексия (коллективная и индивидуальная) достижения цели пробного учебного действия, применение нового знания в типовых заданиях.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4797152"/>
            <a:ext cx="1543050" cy="1560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3170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60648"/>
            <a:ext cx="8534400" cy="1872208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ru-RU" sz="3200" b="1" dirty="0" smtClean="0">
                <a:solidFill>
                  <a:srgbClr val="0033CC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rgbClr val="0033CC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3200" b="1" dirty="0">
                <a:solidFill>
                  <a:srgbClr val="0033CC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3200" b="1" dirty="0">
                <a:solidFill>
                  <a:srgbClr val="0033CC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0033CC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rgbClr val="0033CC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3200" b="1" dirty="0">
                <a:solidFill>
                  <a:srgbClr val="0033CC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3200" b="1" dirty="0">
                <a:solidFill>
                  <a:srgbClr val="0033CC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0033CC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rgbClr val="0033CC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3200" b="1" dirty="0">
                <a:solidFill>
                  <a:srgbClr val="0033CC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3200" b="1" dirty="0">
                <a:solidFill>
                  <a:srgbClr val="0033CC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0033CC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rgbClr val="0033CC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3200" b="1" dirty="0">
                <a:solidFill>
                  <a:srgbClr val="0033CC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3200" b="1" dirty="0">
                <a:solidFill>
                  <a:srgbClr val="0033CC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0033CC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rgbClr val="0033CC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3200" b="1" dirty="0">
                <a:solidFill>
                  <a:srgbClr val="0033CC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3200" b="1" dirty="0">
                <a:solidFill>
                  <a:srgbClr val="0033CC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0033CC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rgbClr val="0033CC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3200" b="1" dirty="0">
                <a:solidFill>
                  <a:srgbClr val="0033CC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3200" b="1" dirty="0">
                <a:solidFill>
                  <a:srgbClr val="0033CC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33CC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Этап </a:t>
            </a:r>
            <a:r>
              <a:rPr lang="ru-RU" sz="3600" b="1" dirty="0">
                <a:solidFill>
                  <a:srgbClr val="0033CC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включения в систему знаний и повторения</a:t>
            </a:r>
            <a:br>
              <a:rPr lang="ru-RU" sz="3600" b="1" dirty="0">
                <a:solidFill>
                  <a:srgbClr val="0033CC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sz="5400" dirty="0">
              <a:solidFill>
                <a:srgbClr val="0033CC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b="1" dirty="0" smtClean="0"/>
              <a:t>Цель этапа</a:t>
            </a:r>
            <a:r>
              <a:rPr lang="ru-RU" dirty="0"/>
              <a:t> включения в систему знаний и повторения является повторение и закрепление ранее изученного и подготовка к изучению следующих разделов курса, выявление границы применимости нового знания и использование его в системе изученных ранее знаний, повторение учебного содержания, необходимого для обеспечения содержательной непрерывности, включение нового способа действий в систему знаний.</a:t>
            </a:r>
          </a:p>
        </p:txBody>
      </p:sp>
    </p:spTree>
    <p:extLst>
      <p:ext uri="{BB962C8B-B14F-4D97-AF65-F5344CB8AC3E}">
        <p14:creationId xmlns:p14="http://schemas.microsoft.com/office/powerpoint/2010/main" val="2339984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1701" y="260648"/>
            <a:ext cx="8534400" cy="913224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ru-RU" sz="2800" dirty="0"/>
              <a:t/>
            </a:r>
            <a:br>
              <a:rPr lang="ru-RU" sz="2800" dirty="0"/>
            </a:br>
            <a:r>
              <a:rPr lang="ru-RU" sz="3600" b="1" dirty="0" smtClean="0">
                <a:solidFill>
                  <a:srgbClr val="0033CC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Рефлексия </a:t>
            </a:r>
            <a:br>
              <a:rPr lang="ru-RU" sz="3600" b="1" dirty="0" smtClean="0">
                <a:solidFill>
                  <a:srgbClr val="0033CC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33CC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учебной </a:t>
            </a:r>
            <a:r>
              <a:rPr lang="ru-RU" sz="3600" b="1" dirty="0">
                <a:solidFill>
                  <a:srgbClr val="0033CC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деятельности на уроке</a:t>
            </a:r>
            <a:endParaRPr lang="ru-RU" sz="3250" b="1" dirty="0">
              <a:solidFill>
                <a:srgbClr val="0033CC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412776"/>
            <a:ext cx="8503920" cy="525658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>
                <a:solidFill>
                  <a:srgbClr val="C00000"/>
                </a:solidFill>
              </a:rPr>
              <a:t>Основной целью</a:t>
            </a:r>
            <a:r>
              <a:rPr lang="ru-RU" dirty="0"/>
              <a:t> этапа рефлексии учебной деятельности на уроке является самооценка учащимися результатов своей учебной деятельности, осознание метода построения и границ применения нового способа действия.</a:t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5" name="Таблица 5">
            <a:extLst>
              <a:ext uri="{FF2B5EF4-FFF2-40B4-BE49-F238E27FC236}">
                <a16:creationId xmlns:a16="http://schemas.microsoft.com/office/drawing/2014/main" xmlns="" id="{B4D5567C-6790-14FB-A788-351B3DA7CA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0448402"/>
              </p:ext>
            </p:extLst>
          </p:nvPr>
        </p:nvGraphicFramePr>
        <p:xfrm>
          <a:off x="971600" y="3861048"/>
          <a:ext cx="7006552" cy="20639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006552">
                  <a:extLst>
                    <a:ext uri="{9D8B030D-6E8A-4147-A177-3AD203B41FA5}">
                      <a16:colId xmlns:a16="http://schemas.microsoft.com/office/drawing/2014/main" xmlns="" val="2937119222"/>
                    </a:ext>
                  </a:extLst>
                </a:gridCol>
              </a:tblGrid>
              <a:tr h="692373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Прием «Телеграмма»  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598650050"/>
                  </a:ext>
                </a:extLst>
              </a:tr>
              <a:tr h="520096">
                <a:tc>
                  <a:txBody>
                    <a:bodyPr/>
                    <a:lstStyle/>
                    <a:p>
                      <a:r>
                        <a:rPr lang="ru-RU" sz="2800" b="0" i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Написать пожелание соседу</a:t>
                      </a:r>
                      <a:r>
                        <a:rPr lang="ru-RU" sz="2800" b="0" i="0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2800" b="0" i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 точки зрения изученного на уроке и</a:t>
                      </a:r>
                      <a:r>
                        <a:rPr lang="ru-RU" sz="2800" b="0" i="0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отправить (обменяться)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408084141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Бинарный урок </a:t>
            </a:r>
            <a:r>
              <a:rPr lang="ru-RU" dirty="0"/>
              <a:t>— это нетрадиционная форма обучения, на котором </a:t>
            </a:r>
            <a:r>
              <a:rPr lang="ru-RU" dirty="0" smtClean="0"/>
              <a:t> </a:t>
            </a:r>
            <a:r>
              <a:rPr lang="ru-RU" dirty="0"/>
              <a:t>учителя одновременно ведут урок по какой-либо теме. 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3052" y="2780928"/>
            <a:ext cx="2871144" cy="39696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50779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7" name="Rectangle 3"/>
          <p:cNvSpPr>
            <a:spLocks noGrp="1" noChangeArrowheads="1"/>
          </p:cNvSpPr>
          <p:nvPr>
            <p:ph type="title"/>
          </p:nvPr>
        </p:nvSpPr>
        <p:spPr>
          <a:xfrm>
            <a:off x="323528" y="0"/>
            <a:ext cx="8653785" cy="1556792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3200" dirty="0"/>
              <a:t/>
            </a:r>
            <a:br>
              <a:rPr lang="ru-RU" sz="3200" dirty="0"/>
            </a:br>
            <a:endParaRPr lang="ru-RU" sz="3200" b="0" dirty="0">
              <a:solidFill>
                <a:schemeClr val="bg1"/>
              </a:solidFill>
            </a:endParaRPr>
          </a:p>
        </p:txBody>
      </p:sp>
      <p:sp>
        <p:nvSpPr>
          <p:cNvPr id="35846" name="Rectangle 6"/>
          <p:cNvSpPr>
            <a:spLocks noGrp="1" noChangeArrowheads="1"/>
          </p:cNvSpPr>
          <p:nvPr>
            <p:ph sz="quarter" idx="1"/>
          </p:nvPr>
        </p:nvSpPr>
        <p:spPr bwMode="auto">
          <a:xfrm>
            <a:off x="392800" y="1326896"/>
            <a:ext cx="8427671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lvl="0" indent="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Тема</a:t>
            </a:r>
            <a:r>
              <a:rPr kumimoji="0" lang="ru-RU" sz="3200" b="1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урока</a:t>
            </a:r>
            <a:r>
              <a:rPr kumimoji="0" lang="ru-RU" sz="32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kumimoji="0" lang="ru-RU" sz="3200" b="1" i="0" u="none" strike="noStrike" cap="none" normalizeH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sz="3200" b="1" i="0" u="none" strike="noStrike" cap="none" normalizeH="0" dirty="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kumimoji="0" lang="ru-RU" sz="32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Предложения распространённые и нераспространённые» </a:t>
            </a:r>
            <a:endParaRPr lang="ru-RU"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Тип </a:t>
            </a:r>
            <a:r>
              <a:rPr kumimoji="0" lang="ru-RU" sz="3200" b="1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урока</a:t>
            </a:r>
            <a:r>
              <a:rPr kumimoji="0" lang="ru-RU" sz="3200" b="1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урок «открытия нового знания»</a:t>
            </a:r>
          </a:p>
          <a:p>
            <a:pPr marL="0" indent="0" algn="just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урока: </a:t>
            </a:r>
            <a:r>
              <a:rPr lang="ru-RU" sz="3200" dirty="0" smtClean="0"/>
              <a:t>создание </a:t>
            </a:r>
            <a:r>
              <a:rPr lang="ru-RU" sz="3200" dirty="0"/>
              <a:t>условий для формирования умений определять структуру простых предложений, самостоятельно конструировать различные синтаксические конструкции</a:t>
            </a:r>
            <a:r>
              <a:rPr lang="ru-RU" sz="3200" dirty="0" smtClean="0"/>
              <a:t>.</a:t>
            </a:r>
            <a:endParaRPr lang="ru-RU" sz="3200" dirty="0"/>
          </a:p>
        </p:txBody>
      </p:sp>
      <p:sp>
        <p:nvSpPr>
          <p:cNvPr id="35845" name="Rectangle 5"/>
          <p:cNvSpPr>
            <a:spLocks noChangeArrowheads="1"/>
          </p:cNvSpPr>
          <p:nvPr/>
        </p:nvSpPr>
        <p:spPr bwMode="auto">
          <a:xfrm>
            <a:off x="392801" y="447172"/>
            <a:ext cx="8424936" cy="855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</a:pP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 русского языка и английского языка</a:t>
            </a:r>
            <a:endParaRPr kumimoji="0" lang="ru-RU" sz="2800" b="1" i="0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fontAlgn="base">
              <a:spcBef>
                <a:spcPct val="20000"/>
              </a:spcBef>
              <a:spcAft>
                <a:spcPct val="0"/>
              </a:spcAft>
            </a:pPr>
            <a:endParaRPr kumimoji="0" lang="ru-RU" sz="1800" b="0" i="0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539AAC1-A6E8-2602-8B46-26E7A8598B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урока:</a:t>
            </a:r>
            <a:endParaRPr lang="ru-RU" sz="4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02A5396-6BE6-4D3F-1DBD-9B635EEAB52E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627966" cy="4572000"/>
          </a:xfrm>
        </p:spPr>
        <p:txBody>
          <a:bodyPr>
            <a:noAutofit/>
          </a:bodyPr>
          <a:lstStyle/>
          <a:p>
            <a:pPr algn="just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формировать умение различать предложения распространенные и не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распространенные;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способствовать развитию умений чётко и логично излагать свою точку зрения и аргументировать её. расширению кругозора, обогащению словарного запаса обучающихся; </a:t>
            </a:r>
          </a:p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воспитывать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культуру речи, интерес к урокам русского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языка и английскому языку,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к самому языку, понимание его богатства, желание им умело пользоваться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A5AC492F-2835-2C1D-DD41-BC2BBE6169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4075" y="5072074"/>
            <a:ext cx="1541312" cy="1557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9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План урока</a:t>
            </a:r>
            <a:endParaRPr lang="ru-RU" sz="4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xmlns="" id="{37721B37-A009-2461-4922-51C35F616B5D}"/>
              </a:ext>
            </a:extLst>
          </p:cNvPr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374006336"/>
              </p:ext>
            </p:extLst>
          </p:nvPr>
        </p:nvGraphicFramePr>
        <p:xfrm>
          <a:off x="179512" y="908720"/>
          <a:ext cx="8784976" cy="62981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4865">
                  <a:extLst>
                    <a:ext uri="{9D8B030D-6E8A-4147-A177-3AD203B41FA5}">
                      <a16:colId xmlns:a16="http://schemas.microsoft.com/office/drawing/2014/main" xmlns="" val="435818689"/>
                    </a:ext>
                  </a:extLst>
                </a:gridCol>
                <a:gridCol w="7878063">
                  <a:extLst>
                    <a:ext uri="{9D8B030D-6E8A-4147-A177-3AD203B41FA5}">
                      <a16:colId xmlns:a16="http://schemas.microsoft.com/office/drawing/2014/main" xmlns="" val="384546101"/>
                    </a:ext>
                  </a:extLst>
                </a:gridCol>
                <a:gridCol w="432048">
                  <a:extLst>
                    <a:ext uri="{9D8B030D-6E8A-4147-A177-3AD203B41FA5}">
                      <a16:colId xmlns:a16="http://schemas.microsoft.com/office/drawing/2014/main" xmlns="" val="2798366348"/>
                    </a:ext>
                  </a:extLst>
                </a:gridCol>
              </a:tblGrid>
              <a:tr h="431273"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Этапы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610367614"/>
                  </a:ext>
                </a:extLst>
              </a:tr>
              <a:tr h="542259">
                <a:tc>
                  <a:txBody>
                    <a:bodyPr/>
                    <a:lstStyle/>
                    <a:p>
                      <a:r>
                        <a:rPr lang="ru-RU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Мотивация</a:t>
                      </a:r>
                      <a:endParaRPr lang="ru-RU" sz="2400" b="1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510783882"/>
                  </a:ext>
                </a:extLst>
              </a:tr>
              <a:tr h="630321">
                <a:tc>
                  <a:txBody>
                    <a:bodyPr/>
                    <a:lstStyle/>
                    <a:p>
                      <a:r>
                        <a:rPr lang="ru-RU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Актуализация </a:t>
                      </a:r>
                      <a:r>
                        <a:rPr lang="ru-RU" sz="24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фиксирования индивидуального затруднения в пробном действии</a:t>
                      </a:r>
                      <a:endParaRPr lang="ru-RU" sz="2400" b="1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74878783"/>
                  </a:ext>
                </a:extLst>
              </a:tr>
              <a:tr h="435756">
                <a:tc>
                  <a:txBody>
                    <a:bodyPr/>
                    <a:lstStyle/>
                    <a:p>
                      <a:r>
                        <a:rPr lang="ru-RU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Выявление места и причины затруднения</a:t>
                      </a:r>
                      <a:endParaRPr lang="ru-RU" sz="2400" b="1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113174046"/>
                  </a:ext>
                </a:extLst>
              </a:tr>
              <a:tr h="589400">
                <a:tc>
                  <a:txBody>
                    <a:bodyPr/>
                    <a:lstStyle/>
                    <a:p>
                      <a:r>
                        <a:rPr lang="ru-RU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i="0" dirty="0" smtClean="0">
                          <a:latin typeface="Times New Roman" pitchFamily="18" charset="0"/>
                          <a:cs typeface="Times New Roman" pitchFamily="18" charset="0"/>
                        </a:rPr>
                        <a:t> Построения проекта выхода из затруднения</a:t>
                      </a:r>
                      <a:endParaRPr lang="ru-RU" sz="2400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247529276"/>
                  </a:ext>
                </a:extLst>
              </a:tr>
              <a:tr h="431273">
                <a:tc>
                  <a:txBody>
                    <a:bodyPr/>
                    <a:lstStyle/>
                    <a:p>
                      <a:r>
                        <a:rPr lang="ru-RU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Реализации построенного проекта</a:t>
                      </a:r>
                      <a:endParaRPr lang="ru-RU" sz="2400" b="1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197931234"/>
                  </a:ext>
                </a:extLst>
              </a:tr>
              <a:tr h="895720">
                <a:tc>
                  <a:txBody>
                    <a:bodyPr/>
                    <a:lstStyle/>
                    <a:p>
                      <a:r>
                        <a:rPr lang="ru-RU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Первичное закрепления с проговариванием во внешней речи</a:t>
                      </a:r>
                    </a:p>
                    <a:p>
                      <a:endParaRPr lang="ru-RU" sz="2400" b="1" i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025281017"/>
                  </a:ext>
                </a:extLst>
              </a:tr>
              <a:tr h="630321">
                <a:tc>
                  <a:txBody>
                    <a:bodyPr/>
                    <a:lstStyle/>
                    <a:p>
                      <a:r>
                        <a:rPr lang="ru-RU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Самостоятельная работа</a:t>
                      </a:r>
                      <a:r>
                        <a:rPr lang="ru-RU" sz="2400" b="1" i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 самопроверкой по эталону</a:t>
                      </a:r>
                      <a:endParaRPr lang="ru-RU" sz="2400" b="1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770927931"/>
                  </a:ext>
                </a:extLst>
              </a:tr>
              <a:tr h="589400">
                <a:tc>
                  <a:txBody>
                    <a:bodyPr/>
                    <a:lstStyle/>
                    <a:p>
                      <a:r>
                        <a:rPr lang="ru-RU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i="0" dirty="0" smtClean="0">
                          <a:latin typeface="Times New Roman" pitchFamily="18" charset="0"/>
                          <a:cs typeface="Times New Roman" pitchFamily="18" charset="0"/>
                        </a:rPr>
                        <a:t>Этап включения в систему знаний и повторения</a:t>
                      </a:r>
                      <a:endParaRPr lang="ru-RU" sz="2400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609367272"/>
                  </a:ext>
                </a:extLst>
              </a:tr>
              <a:tr h="589400">
                <a:tc>
                  <a:txBody>
                    <a:bodyPr/>
                    <a:lstStyle/>
                    <a:p>
                      <a:r>
                        <a:rPr lang="ru-RU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400" b="1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Рефлексии учебной деятельности на уроке</a:t>
                      </a:r>
                      <a:endParaRPr lang="ru-RU" sz="2400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168930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46346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7" name="Rectangle 3"/>
          <p:cNvSpPr>
            <a:spLocks noGrp="1" noChangeArrowheads="1"/>
          </p:cNvSpPr>
          <p:nvPr>
            <p:ph type="title"/>
          </p:nvPr>
        </p:nvSpPr>
        <p:spPr>
          <a:xfrm>
            <a:off x="179512" y="404664"/>
            <a:ext cx="8784976" cy="576064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3200" b="1" i="1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3200" b="1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Мотивация </a:t>
            </a: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179512" y="1265766"/>
            <a:ext cx="8964488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ru-RU" sz="2000" b="1" u="sng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kumimoji="0" lang="ru-RU" sz="2000" b="1" i="1" u="sng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kumimoji="0" lang="ru-RU" sz="2000" b="1" i="1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dirty="0"/>
              <a:t>Основной целью этапа мотивации (самоопределения) к учебной деятельности является выработка на личностно значимом уровне внутренней готовности выполнения нормативных требований учебной деятельности.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itchFamily="18" charset="0"/>
              </a:rPr>
              <a:t>Способ  </a:t>
            </a:r>
            <a:r>
              <a:rPr lang="ru-RU" sz="2000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itchFamily="18" charset="0"/>
              </a:rPr>
              <a:t>достижения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itchFamily="18" charset="0"/>
              </a:rPr>
              <a:t>: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обсуждение девиза урока: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«Ум и сердце в работу вложи.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Каждой минутой своей дорожи!»</a:t>
            </a:r>
            <a:endParaRPr kumimoji="0" lang="ru-RU" sz="2000" i="1" u="none" strike="noStrike" cap="none" normalizeH="0" baseline="0" dirty="0">
              <a:ln>
                <a:noFill/>
              </a:ln>
              <a:effectLst/>
              <a:latin typeface="Times New Roman" panose="02020603050405020304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11560" y="3356993"/>
            <a:ext cx="2736303" cy="2769790"/>
          </a:xfrm>
          <a:prstGeom prst="rect">
            <a:avLst/>
          </a:prstGeom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9386" y="2859072"/>
            <a:ext cx="4212922" cy="3162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7" name="Rectangle 3"/>
          <p:cNvSpPr>
            <a:spLocks noGrp="1" noChangeArrowheads="1"/>
          </p:cNvSpPr>
          <p:nvPr>
            <p:ph type="title"/>
          </p:nvPr>
        </p:nvSpPr>
        <p:spPr>
          <a:xfrm>
            <a:off x="768350" y="323850"/>
            <a:ext cx="8208963" cy="1296988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ru-RU" sz="2800" b="1" dirty="0">
                <a:solidFill>
                  <a:srgbClr val="0033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Актуализация  фиксирования индивидуального затруднения в пробном действии</a:t>
            </a:r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3200" b="0" dirty="0" smtClean="0">
                <a:solidFill>
                  <a:schemeClr val="bg1"/>
                </a:solidFill>
              </a:rPr>
              <a:t>В</a:t>
            </a:r>
            <a:endParaRPr lang="ru-RU" sz="3200" b="0" dirty="0">
              <a:solidFill>
                <a:schemeClr val="bg1"/>
              </a:solidFill>
            </a:endParaRPr>
          </a:p>
        </p:txBody>
      </p:sp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0" y="-169435"/>
            <a:ext cx="9144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800" b="1" i="1" u="none" strike="noStrike" cap="none" normalizeH="0" baseline="0" dirty="0">
                <a:ln>
                  <a:noFill/>
                </a:ln>
                <a:solidFill>
                  <a:srgbClr val="0033CC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kumimoji="0" lang="ru-RU" sz="2800" b="1" i="1" u="none" strike="noStrike" cap="none" normalizeH="0" baseline="0" dirty="0">
                <a:ln>
                  <a:noFill/>
                </a:ln>
                <a:solidFill>
                  <a:srgbClr val="0033CC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ru-RU" sz="4400" b="0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179512" y="1070821"/>
            <a:ext cx="8797801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400" b="1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</a:t>
            </a:r>
            <a:r>
              <a:rPr lang="ru-RU" sz="2400" b="1" dirty="0"/>
              <a:t> </a:t>
            </a:r>
            <a:r>
              <a:rPr lang="ru-RU" sz="2400" dirty="0"/>
              <a:t>этапа актуализации и пробного учебного действия является подготовка мышления учащихся, организация осознания ими внутренней потребности к построению учебных действий и фиксирование каждым из них индивидуального затруднения в пробном действии.</a:t>
            </a:r>
            <a:br>
              <a:rPr lang="ru-RU" sz="2400" dirty="0"/>
            </a:br>
            <a:endParaRPr lang="ru-RU" sz="2400" dirty="0"/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+mj-lt"/>
              <a:cs typeface="Arial" pitchFamily="34" charset="0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864" y="3774194"/>
            <a:ext cx="4117548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2470" y="3748477"/>
            <a:ext cx="2376264" cy="24482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7" name="Rectangle 3"/>
          <p:cNvSpPr>
            <a:spLocks noGrp="1" noChangeArrowheads="1"/>
          </p:cNvSpPr>
          <p:nvPr>
            <p:ph type="title"/>
          </p:nvPr>
        </p:nvSpPr>
        <p:spPr>
          <a:xfrm>
            <a:off x="571472" y="142852"/>
            <a:ext cx="7929618" cy="920400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ru-RU" sz="4000" b="1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600" b="1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600" b="1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solidFill>
                  <a:srgbClr val="0033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Выявление места и причины затруднения</a:t>
            </a:r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179512" y="6082844"/>
            <a:ext cx="89644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2813" fontAlgn="base">
              <a:spcBef>
                <a:spcPct val="0"/>
              </a:spcBef>
              <a:spcAft>
                <a:spcPct val="0"/>
              </a:spcAft>
            </a:pPr>
            <a:endParaRPr kumimoji="0" lang="ru-RU" sz="2400" i="0" u="none" strike="noStrike" cap="none" normalizeH="0" baseline="0" dirty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119741"/>
            <a:ext cx="2088232" cy="35610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/>
          <p:cNvPicPr/>
          <p:nvPr/>
        </p:nvPicPr>
        <p:blipFill>
          <a:blip r:embed="rId4" cstate="print"/>
          <a:srcRect l="14151" r="20175"/>
          <a:stretch>
            <a:fillRect/>
          </a:stretch>
        </p:blipFill>
        <p:spPr>
          <a:xfrm>
            <a:off x="539552" y="3938156"/>
            <a:ext cx="3816424" cy="237626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23528" y="1268760"/>
            <a:ext cx="84249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Основная цель</a:t>
            </a:r>
            <a:r>
              <a:rPr lang="ru-RU" sz="2400" dirty="0">
                <a:solidFill>
                  <a:srgbClr val="C00000"/>
                </a:solidFill>
              </a:rPr>
              <a:t> </a:t>
            </a:r>
            <a:r>
              <a:rPr lang="ru-RU" sz="2400" dirty="0"/>
              <a:t>этапа - организовать анализ учащимися возникшей ситуации и на этой основе выявить места и причины затруднения, осознать то, в чем именно состоит недостаточность их знаний, умений или способностей.</a:t>
            </a:r>
            <a:br>
              <a:rPr lang="ru-RU" sz="2400" dirty="0"/>
            </a:b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0375" y="282505"/>
            <a:ext cx="8733080" cy="764704"/>
          </a:xfr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lvl="0">
              <a:spcBef>
                <a:spcPts val="0"/>
              </a:spcBef>
            </a:pPr>
            <a:r>
              <a:rPr lang="ru-RU" sz="3200" b="1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Построения проекта выхода из затруднения</a:t>
            </a:r>
          </a:p>
        </p:txBody>
      </p:sp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179512" y="1377516"/>
            <a:ext cx="8964488" cy="187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C00000"/>
                </a:solidFill>
              </a:rPr>
              <a:t>Основной целью</a:t>
            </a:r>
            <a:r>
              <a:rPr lang="ru-RU" sz="2400" dirty="0"/>
              <a:t> этапа построения проекта выхода из затруднения является постановка целей учебной деятельности и на этой основе – выбор способа и средств их реализации.</a:t>
            </a:r>
            <a:br>
              <a:rPr lang="ru-RU" sz="2400" dirty="0"/>
            </a:br>
            <a:endParaRPr kumimoji="0" lang="ru-RU" sz="2000" b="1" i="0" u="none" strike="noStrike" cap="none" normalizeH="0" baseline="0" dirty="0">
              <a:ln>
                <a:noFill/>
              </a:ln>
              <a:solidFill>
                <a:srgbClr val="0033CC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789040"/>
            <a:ext cx="1597025" cy="2932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6502" y="3828727"/>
            <a:ext cx="3803650" cy="2852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7111" y="3897291"/>
            <a:ext cx="3096344" cy="27841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2798</TotalTime>
  <Words>273</Words>
  <Application>Microsoft Office PowerPoint</Application>
  <PresentationFormat>Экран (4:3)</PresentationFormat>
  <Paragraphs>77</Paragraphs>
  <Slides>15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Официальная</vt:lpstr>
      <vt:lpstr>       </vt:lpstr>
      <vt:lpstr>Презентация PowerPoint</vt:lpstr>
      <vt:lpstr> </vt:lpstr>
      <vt:lpstr>Задачи урока:</vt:lpstr>
      <vt:lpstr>План урока</vt:lpstr>
      <vt:lpstr>     Мотивация  </vt:lpstr>
      <vt:lpstr>Актуализация  фиксирования индивидуального затруднения в пробном действии В</vt:lpstr>
      <vt:lpstr>   Выявление места и причины затруднения</vt:lpstr>
      <vt:lpstr>Построения проекта выхода из затруднения</vt:lpstr>
      <vt:lpstr>Презентация PowerPoint</vt:lpstr>
      <vt:lpstr>Презентация PowerPoint</vt:lpstr>
      <vt:lpstr>Первичное закрепления с проговариванием во внешней речи</vt:lpstr>
      <vt:lpstr>  Самостоятельная работа с  самопроверкой по эталону </vt:lpstr>
      <vt:lpstr>            Этап включения в систему знаний и повторения </vt:lpstr>
      <vt:lpstr> Рефлексия  учебной деятельности на уроке</vt:lpstr>
    </vt:vector>
  </TitlesOfParts>
  <Company>DreamLair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Loner-XP</dc:creator>
  <cp:lastModifiedBy>Учитель информатики доп.</cp:lastModifiedBy>
  <cp:revision>263</cp:revision>
  <dcterms:created xsi:type="dcterms:W3CDTF">2012-11-14T04:02:47Z</dcterms:created>
  <dcterms:modified xsi:type="dcterms:W3CDTF">2025-10-28T07:11:09Z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1659558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